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57" r:id="rId5"/>
    <p:sldId id="269" r:id="rId6"/>
    <p:sldId id="272" r:id="rId7"/>
    <p:sldId id="263" r:id="rId8"/>
    <p:sldId id="275" r:id="rId9"/>
    <p:sldId id="271" r:id="rId10"/>
    <p:sldId id="273" r:id="rId11"/>
    <p:sldId id="274"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528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402683-EA73-7ABC-2206-BD87A1709575}" v="2" dt="2025-02-03T18:04:55.3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5154" autoAdjust="0"/>
  </p:normalViewPr>
  <p:slideViewPr>
    <p:cSldViewPr snapToGrid="0">
      <p:cViewPr varScale="1">
        <p:scale>
          <a:sx n="63" d="100"/>
          <a:sy n="63" d="100"/>
        </p:scale>
        <p:origin x="117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52DD60-D6DA-4CD4-B780-BD1123593670}" type="datetimeFigureOut">
              <a:t>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02BB34-8C0E-4982-BF6E-01D96919A8EC}" type="slidenum">
              <a:t>‹#›</a:t>
            </a:fld>
            <a:endParaRPr lang="en-US"/>
          </a:p>
        </p:txBody>
      </p:sp>
    </p:spTree>
    <p:extLst>
      <p:ext uri="{BB962C8B-B14F-4D97-AF65-F5344CB8AC3E}">
        <p14:creationId xmlns:p14="http://schemas.microsoft.com/office/powerpoint/2010/main" val="120284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102BB34-8C0E-4982-BF6E-01D96919A8EC}" type="slidenum">
              <a:rPr lang="en-US" smtClean="0"/>
              <a:t>3</a:t>
            </a:fld>
            <a:endParaRPr lang="en-US"/>
          </a:p>
        </p:txBody>
      </p:sp>
    </p:spTree>
    <p:extLst>
      <p:ext uri="{BB962C8B-B14F-4D97-AF65-F5344CB8AC3E}">
        <p14:creationId xmlns:p14="http://schemas.microsoft.com/office/powerpoint/2010/main" val="1456126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24570-74FD-7F0D-6014-EA728DFB85F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FE79BF5-8DDB-3960-6978-8086EA8789A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C8FBCD0-D7B6-CD2E-34A0-1E19AACFF710}"/>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5" name="Footer Placeholder 4">
            <a:extLst>
              <a:ext uri="{FF2B5EF4-FFF2-40B4-BE49-F238E27FC236}">
                <a16:creationId xmlns:a16="http://schemas.microsoft.com/office/drawing/2014/main" id="{52504E37-5522-AB90-4391-C554FBA44D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489CD6-B9C5-1E1E-8114-64A71827ED96}"/>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4242637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E9B20-6782-D037-30BC-9F116EC77A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0B32A4-DA8A-75D2-5C3D-5A766198E7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363F4F-4687-116E-B212-D51F3E444344}"/>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5" name="Footer Placeholder 4">
            <a:extLst>
              <a:ext uri="{FF2B5EF4-FFF2-40B4-BE49-F238E27FC236}">
                <a16:creationId xmlns:a16="http://schemas.microsoft.com/office/drawing/2014/main" id="{2E13AC5F-1EF6-0DE7-5619-EFAED9BA63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87B337-32F1-33A9-F4E2-F845B8B4D486}"/>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585616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3C5FE8-0385-2578-5D38-98D7E6BB71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7C06A7-DC2A-0F33-C198-7BC5194D31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D7126F-8425-8B02-D977-E1C186A51738}"/>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5" name="Footer Placeholder 4">
            <a:extLst>
              <a:ext uri="{FF2B5EF4-FFF2-40B4-BE49-F238E27FC236}">
                <a16:creationId xmlns:a16="http://schemas.microsoft.com/office/drawing/2014/main" id="{532E9C09-EB8D-B153-4E19-5E0FD6E9BA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10FC75-29F6-B2CB-4B58-77C09B5BE148}"/>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2970847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BE773-C396-6354-9882-C16CF87FBF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DD8A3D-E2D6-7C09-135F-09332F97B8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A5704D-657D-A570-947C-E919AF7D3B37}"/>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5" name="Footer Placeholder 4">
            <a:extLst>
              <a:ext uri="{FF2B5EF4-FFF2-40B4-BE49-F238E27FC236}">
                <a16:creationId xmlns:a16="http://schemas.microsoft.com/office/drawing/2014/main" id="{9FB71C99-FB97-2A58-C0EA-70125D16A0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250685-08ED-2E78-0DDA-A014DE3BB57D}"/>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2212198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850D5-3B0D-9264-F009-FF2BFD4EEE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889CEB-21A5-681E-63B9-238B3927F43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B50423-E468-FBAD-EF05-83830D263C3F}"/>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5" name="Footer Placeholder 4">
            <a:extLst>
              <a:ext uri="{FF2B5EF4-FFF2-40B4-BE49-F238E27FC236}">
                <a16:creationId xmlns:a16="http://schemas.microsoft.com/office/drawing/2014/main" id="{E6577756-55FC-5D7F-F2EA-B025F03225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307815-250D-8075-5766-2E268C1E38F0}"/>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1677710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5AE41-3FAD-978B-698F-E2144E4F18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7216B2-DCF5-4386-95A4-B34EF75F96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8023F8-9914-837A-12A1-965FFCB892B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FBE6440-E562-5F04-5FD4-64626F561047}"/>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6" name="Footer Placeholder 5">
            <a:extLst>
              <a:ext uri="{FF2B5EF4-FFF2-40B4-BE49-F238E27FC236}">
                <a16:creationId xmlns:a16="http://schemas.microsoft.com/office/drawing/2014/main" id="{9A7F071B-5E91-D02F-A17E-5A7060F410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B5EC05-DEBD-D407-47C8-9CA9C3AE2880}"/>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2930608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42025-A6BA-6B36-3551-487F97B9EFB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859317-1B22-6EF0-A096-3220810E43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2586B7-BCEF-6E4A-6D33-C8602C0AF2A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374890-8F61-D0AA-7A80-83C135DA20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3B094F-7023-A1C3-B53E-E02C49335E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790F5C-E589-350B-4890-F94CAAD56DC3}"/>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8" name="Footer Placeholder 7">
            <a:extLst>
              <a:ext uri="{FF2B5EF4-FFF2-40B4-BE49-F238E27FC236}">
                <a16:creationId xmlns:a16="http://schemas.microsoft.com/office/drawing/2014/main" id="{0A0145DC-CA01-FECE-5BE5-14FF60D13E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933DA5-D9B3-872B-385D-A31D897E9AC2}"/>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2832072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DBDFF-F700-99A6-95B8-B5DF879F1FC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FE1184-3880-DBCE-5066-EC99F1E728A1}"/>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4" name="Footer Placeholder 3">
            <a:extLst>
              <a:ext uri="{FF2B5EF4-FFF2-40B4-BE49-F238E27FC236}">
                <a16:creationId xmlns:a16="http://schemas.microsoft.com/office/drawing/2014/main" id="{B2622CDC-C02D-A11B-ECDD-06FFE3F5B0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20AF87E-C634-9C46-337C-C13E2FC11838}"/>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258719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8DFE53-FAC0-6353-0B8D-C89CB316C5CD}"/>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3" name="Footer Placeholder 2">
            <a:extLst>
              <a:ext uri="{FF2B5EF4-FFF2-40B4-BE49-F238E27FC236}">
                <a16:creationId xmlns:a16="http://schemas.microsoft.com/office/drawing/2014/main" id="{4CB0763C-A222-5DE4-F6E6-7B4C90C4519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CFE7519-06D1-044B-F08D-C025618BB5AC}"/>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1643420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8D082-0F23-C7D7-FD91-D025AA012A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4F6CDD-6444-96BA-7979-17256A2A34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5A2ACAF-8DD3-33BD-4455-076C9D5144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D704A9-53A7-9D15-F902-C538C5960035}"/>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6" name="Footer Placeholder 5">
            <a:extLst>
              <a:ext uri="{FF2B5EF4-FFF2-40B4-BE49-F238E27FC236}">
                <a16:creationId xmlns:a16="http://schemas.microsoft.com/office/drawing/2014/main" id="{CC7E9F66-3A80-AD9D-04A3-1D44BE0871F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09AA05-CD97-0E54-9932-2A39D2DA5DC7}"/>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3393717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891502-DF6E-FF57-365F-59F82D871F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BC898B2-6B82-E315-D01C-2F0202C96C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2615B44-B00B-5842-0421-6E3B2C9670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73F235-0C1D-2D82-9592-A0BBB6E08019}"/>
              </a:ext>
            </a:extLst>
          </p:cNvPr>
          <p:cNvSpPr>
            <a:spLocks noGrp="1"/>
          </p:cNvSpPr>
          <p:nvPr>
            <p:ph type="dt" sz="half" idx="10"/>
          </p:nvPr>
        </p:nvSpPr>
        <p:spPr/>
        <p:txBody>
          <a:bodyPr/>
          <a:lstStyle/>
          <a:p>
            <a:fld id="{0893CC95-0670-EC41-8F10-B2CEF9E1FCA2}" type="datetimeFigureOut">
              <a:rPr lang="en-US" smtClean="0"/>
              <a:t>2/3/2025</a:t>
            </a:fld>
            <a:endParaRPr lang="en-US"/>
          </a:p>
        </p:txBody>
      </p:sp>
      <p:sp>
        <p:nvSpPr>
          <p:cNvPr id="6" name="Footer Placeholder 5">
            <a:extLst>
              <a:ext uri="{FF2B5EF4-FFF2-40B4-BE49-F238E27FC236}">
                <a16:creationId xmlns:a16="http://schemas.microsoft.com/office/drawing/2014/main" id="{08AA667C-F9FC-7BB5-AA40-CAD1D98A9D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B148D5-FADB-DA5D-0F71-6FA098FE579B}"/>
              </a:ext>
            </a:extLst>
          </p:cNvPr>
          <p:cNvSpPr>
            <a:spLocks noGrp="1"/>
          </p:cNvSpPr>
          <p:nvPr>
            <p:ph type="sldNum" sz="quarter" idx="12"/>
          </p:nvPr>
        </p:nvSpPr>
        <p:spPr/>
        <p:txBody>
          <a:bodyPr/>
          <a:lstStyle/>
          <a:p>
            <a:fld id="{946A7D30-52C4-6A42-8ADE-397A0C0496FF}" type="slidenum">
              <a:rPr lang="en-US" smtClean="0"/>
              <a:t>‹#›</a:t>
            </a:fld>
            <a:endParaRPr lang="en-US"/>
          </a:p>
        </p:txBody>
      </p:sp>
    </p:spTree>
    <p:extLst>
      <p:ext uri="{BB962C8B-B14F-4D97-AF65-F5344CB8AC3E}">
        <p14:creationId xmlns:p14="http://schemas.microsoft.com/office/powerpoint/2010/main" val="3033485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17F255-060D-9E94-0CB8-D861D94CBD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F0E75D7-03D6-B21E-B6D0-9F9416FAEB9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3AAB96-DD5E-18FD-27D9-3D39B9C23E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893CC95-0670-EC41-8F10-B2CEF9E1FCA2}" type="datetimeFigureOut">
              <a:rPr lang="en-US" smtClean="0"/>
              <a:t>2/3/2025</a:t>
            </a:fld>
            <a:endParaRPr lang="en-US"/>
          </a:p>
        </p:txBody>
      </p:sp>
      <p:sp>
        <p:nvSpPr>
          <p:cNvPr id="5" name="Footer Placeholder 4">
            <a:extLst>
              <a:ext uri="{FF2B5EF4-FFF2-40B4-BE49-F238E27FC236}">
                <a16:creationId xmlns:a16="http://schemas.microsoft.com/office/drawing/2014/main" id="{A9E0CD02-B7B3-7BD3-E252-12B208D743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2285638-A0D3-C610-5FFF-88C5DB1255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46A7D30-52C4-6A42-8ADE-397A0C0496FF}" type="slidenum">
              <a:rPr lang="en-US" smtClean="0"/>
              <a:t>‹#›</a:t>
            </a:fld>
            <a:endParaRPr lang="en-US"/>
          </a:p>
        </p:txBody>
      </p:sp>
    </p:spTree>
    <p:extLst>
      <p:ext uri="{BB962C8B-B14F-4D97-AF65-F5344CB8AC3E}">
        <p14:creationId xmlns:p14="http://schemas.microsoft.com/office/powerpoint/2010/main" val="1613699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841374B-301C-A4F5-1A3A-AF56A683035F}"/>
              </a:ext>
            </a:extLst>
          </p:cNvPr>
          <p:cNvPicPr>
            <a:picLocks noChangeAspect="1"/>
          </p:cNvPicPr>
          <p:nvPr/>
        </p:nvPicPr>
        <p:blipFill>
          <a:blip r:embed="rId2"/>
          <a:srcRect/>
          <a:stretch/>
        </p:blipFill>
        <p:spPr>
          <a:xfrm>
            <a:off x="0" y="0"/>
            <a:ext cx="12192000" cy="7145079"/>
          </a:xfrm>
          <a:prstGeom prst="rect">
            <a:avLst/>
          </a:prstGeom>
        </p:spPr>
      </p:pic>
      <p:sp>
        <p:nvSpPr>
          <p:cNvPr id="2" name="TextBox 1">
            <a:extLst>
              <a:ext uri="{FF2B5EF4-FFF2-40B4-BE49-F238E27FC236}">
                <a16:creationId xmlns:a16="http://schemas.microsoft.com/office/drawing/2014/main" id="{05235ABF-1EEE-18E2-5E84-5350C0033E3B}"/>
              </a:ext>
            </a:extLst>
          </p:cNvPr>
          <p:cNvSpPr txBox="1"/>
          <p:nvPr/>
        </p:nvSpPr>
        <p:spPr>
          <a:xfrm>
            <a:off x="912628" y="693777"/>
            <a:ext cx="10366744" cy="2585323"/>
          </a:xfrm>
          <a:prstGeom prst="rect">
            <a:avLst/>
          </a:prstGeom>
          <a:noFill/>
        </p:spPr>
        <p:txBody>
          <a:bodyPr wrap="square" lIns="91440" tIns="45720" rIns="91440" bIns="45720" rtlCol="0" anchor="t">
            <a:spAutoFit/>
          </a:bodyPr>
          <a:lstStyle/>
          <a:p>
            <a:pPr algn="ctr"/>
            <a:r>
              <a:rPr lang="en-US" sz="5400" b="1" dirty="0">
                <a:solidFill>
                  <a:srgbClr val="015288"/>
                </a:solidFill>
                <a:latin typeface="Arial"/>
                <a:cs typeface="Arial"/>
              </a:rPr>
              <a:t>Guidance on Suspensions, Emergency Suspensions, Title IX, and Temporary Removals</a:t>
            </a:r>
          </a:p>
        </p:txBody>
      </p:sp>
      <p:sp>
        <p:nvSpPr>
          <p:cNvPr id="4" name="TextBox 3">
            <a:extLst>
              <a:ext uri="{FF2B5EF4-FFF2-40B4-BE49-F238E27FC236}">
                <a16:creationId xmlns:a16="http://schemas.microsoft.com/office/drawing/2014/main" id="{6C349565-62AB-C042-3039-F3378A04FD42}"/>
              </a:ext>
            </a:extLst>
          </p:cNvPr>
          <p:cNvSpPr txBox="1"/>
          <p:nvPr/>
        </p:nvSpPr>
        <p:spPr>
          <a:xfrm>
            <a:off x="528176" y="3734762"/>
            <a:ext cx="11276324" cy="2954655"/>
          </a:xfrm>
          <a:prstGeom prst="rect">
            <a:avLst/>
          </a:prstGeom>
          <a:noFill/>
        </p:spPr>
        <p:txBody>
          <a:bodyPr wrap="square" lIns="91440" tIns="45720" rIns="91440" bIns="45720" rtlCol="0" anchor="t">
            <a:spAutoFit/>
          </a:bodyPr>
          <a:lstStyle/>
          <a:p>
            <a:pPr algn="ctr"/>
            <a:r>
              <a:rPr lang="en-US" sz="2800" b="1" dirty="0">
                <a:solidFill>
                  <a:srgbClr val="015288"/>
                </a:solidFill>
                <a:latin typeface="Arial"/>
                <a:cs typeface="Arial"/>
              </a:rPr>
              <a:t>Lindsay Kendrick, Director of Behavior</a:t>
            </a:r>
            <a:endParaRPr lang="en-US" dirty="0"/>
          </a:p>
          <a:p>
            <a:pPr algn="ctr"/>
            <a:r>
              <a:rPr lang="en-US" sz="2800" b="1" dirty="0">
                <a:solidFill>
                  <a:srgbClr val="015288"/>
                </a:solidFill>
                <a:latin typeface="Arial"/>
                <a:cs typeface="Arial"/>
              </a:rPr>
              <a:t>Judy Prutzman, Director of Civil Rights Compliance</a:t>
            </a:r>
            <a:endParaRPr lang="en-US" dirty="0"/>
          </a:p>
          <a:p>
            <a:pPr algn="ctr"/>
            <a:r>
              <a:rPr lang="en-US" sz="2800" b="1">
                <a:solidFill>
                  <a:srgbClr val="015288"/>
                </a:solidFill>
                <a:latin typeface="Arial"/>
                <a:cs typeface="Arial"/>
              </a:rPr>
              <a:t>Jen Van Tress, Associate Chief</a:t>
            </a:r>
          </a:p>
          <a:p>
            <a:pPr algn="ctr"/>
            <a:r>
              <a:rPr lang="en-US" sz="2800" b="1" dirty="0">
                <a:solidFill>
                  <a:srgbClr val="015288"/>
                </a:solidFill>
                <a:latin typeface="Arial"/>
                <a:cs typeface="Arial"/>
              </a:rPr>
              <a:t>Paul M. LaMarca, Student &amp; Family Supports Officer</a:t>
            </a:r>
          </a:p>
          <a:p>
            <a:pPr algn="ctr"/>
            <a:endParaRPr lang="en-US" sz="2800" b="1" dirty="0">
              <a:solidFill>
                <a:srgbClr val="015288"/>
              </a:solidFill>
              <a:latin typeface="Arial" panose="020B0604020202020204" pitchFamily="34" charset="0"/>
              <a:cs typeface="Arial" panose="020B0604020202020204" pitchFamily="34" charset="0"/>
            </a:endParaRPr>
          </a:p>
          <a:p>
            <a:pPr algn="ctr"/>
            <a:r>
              <a:rPr lang="en-US" sz="2800" b="1" dirty="0">
                <a:solidFill>
                  <a:srgbClr val="015288"/>
                </a:solidFill>
                <a:latin typeface="Arial"/>
                <a:cs typeface="Arial"/>
              </a:rPr>
              <a:t>February 7, 2025</a:t>
            </a:r>
          </a:p>
          <a:p>
            <a:endParaRPr lang="en-US" dirty="0"/>
          </a:p>
        </p:txBody>
      </p:sp>
    </p:spTree>
    <p:extLst>
      <p:ext uri="{BB962C8B-B14F-4D97-AF65-F5344CB8AC3E}">
        <p14:creationId xmlns:p14="http://schemas.microsoft.com/office/powerpoint/2010/main" val="5767442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98FD-9E7C-76B8-8289-C52128DE6717}"/>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23F2D4C-85AE-AA6E-6623-E34E2F0A1F6F}"/>
              </a:ext>
            </a:extLst>
          </p:cNvPr>
          <p:cNvSpPr>
            <a:spLocks noGrp="1"/>
          </p:cNvSpPr>
          <p:nvPr>
            <p:ph type="subTitle" idx="1"/>
          </p:nvPr>
        </p:nvSpPr>
        <p:spPr/>
        <p:txBody>
          <a:bodyPr/>
          <a:lstStyle/>
          <a:p>
            <a:endParaRPr lang="en-US"/>
          </a:p>
        </p:txBody>
      </p:sp>
      <p:pic>
        <p:nvPicPr>
          <p:cNvPr id="5" name="Picture 4" descr="A white and blue background&#10;&#10;Description automatically generated">
            <a:extLst>
              <a:ext uri="{FF2B5EF4-FFF2-40B4-BE49-F238E27FC236}">
                <a16:creationId xmlns:a16="http://schemas.microsoft.com/office/drawing/2014/main" id="{084037EA-D7A9-F2C9-C5DB-A433B2ADAF28}"/>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AE96C12-A3DC-589B-B6FB-50006D500818}"/>
              </a:ext>
            </a:extLst>
          </p:cNvPr>
          <p:cNvSpPr txBox="1"/>
          <p:nvPr/>
        </p:nvSpPr>
        <p:spPr>
          <a:xfrm>
            <a:off x="1524000" y="753814"/>
            <a:ext cx="9144000" cy="707886"/>
          </a:xfrm>
          <a:prstGeom prst="rect">
            <a:avLst/>
          </a:prstGeom>
          <a:noFill/>
        </p:spPr>
        <p:txBody>
          <a:bodyPr wrap="square" lIns="91440" tIns="45720" rIns="91440" bIns="45720" rtlCol="0" anchor="t">
            <a:spAutoFit/>
          </a:bodyPr>
          <a:lstStyle/>
          <a:p>
            <a:pPr algn="ctr"/>
            <a:r>
              <a:rPr lang="en-US" sz="4000" b="1" dirty="0">
                <a:solidFill>
                  <a:srgbClr val="015287"/>
                </a:solidFill>
                <a:latin typeface="Arial"/>
                <a:cs typeface="Arial"/>
              </a:rPr>
              <a:t>Objectives</a:t>
            </a:r>
            <a:endParaRPr lang="en-US" sz="4000" b="1" dirty="0">
              <a:solidFill>
                <a:srgbClr val="015287"/>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ECE1E1E6-6D9F-FC5D-301A-40D00A912B19}"/>
              </a:ext>
            </a:extLst>
          </p:cNvPr>
          <p:cNvSpPr txBox="1"/>
          <p:nvPr/>
        </p:nvSpPr>
        <p:spPr>
          <a:xfrm>
            <a:off x="935666" y="1711842"/>
            <a:ext cx="9741094" cy="3970318"/>
          </a:xfrm>
          <a:prstGeom prst="rect">
            <a:avLst/>
          </a:prstGeom>
          <a:noFill/>
        </p:spPr>
        <p:txBody>
          <a:bodyPr wrap="square" lIns="91440" tIns="45720" rIns="91440" bIns="45720" rtlCol="0" anchor="t">
            <a:spAutoFit/>
          </a:bodyPr>
          <a:lstStyle/>
          <a:p>
            <a:pPr marL="914400" lvl="1" indent="-457200">
              <a:buFont typeface="Arial" panose="020B0604020202020204" pitchFamily="34" charset="0"/>
              <a:buChar char="•"/>
            </a:pPr>
            <a:r>
              <a:rPr lang="en-US" sz="2400" dirty="0">
                <a:solidFill>
                  <a:srgbClr val="015287"/>
                </a:solidFill>
                <a:latin typeface="Arial"/>
                <a:cs typeface="Arial"/>
              </a:rPr>
              <a:t>Discuss recent guidance regarding student behavior and safety</a:t>
            </a:r>
          </a:p>
          <a:p>
            <a:pPr marL="457200" indent="-457200">
              <a:buFont typeface="Arial" panose="020B0604020202020204" pitchFamily="34" charset="0"/>
              <a:buChar char="•"/>
            </a:pPr>
            <a:endParaRPr lang="en-US" sz="1200" dirty="0">
              <a:solidFill>
                <a:srgbClr val="015287"/>
              </a:solidFill>
              <a:latin typeface="Arial"/>
              <a:cs typeface="Arial"/>
            </a:endParaRPr>
          </a:p>
          <a:p>
            <a:pPr marL="1371600" lvl="2" indent="-457200">
              <a:buFont typeface="Arial" panose="020B0604020202020204" pitchFamily="34" charset="0"/>
              <a:buChar char="•"/>
            </a:pPr>
            <a:r>
              <a:rPr lang="en-US" sz="2400" dirty="0">
                <a:solidFill>
                  <a:srgbClr val="015287"/>
                </a:solidFill>
                <a:latin typeface="Arial"/>
                <a:cs typeface="Arial"/>
              </a:rPr>
              <a:t>When do we suspend/emergency suspend?</a:t>
            </a:r>
          </a:p>
          <a:p>
            <a:pPr marL="457200" indent="-457200">
              <a:buFont typeface="Arial" panose="020B0604020202020204" pitchFamily="34" charset="0"/>
              <a:buChar char="•"/>
            </a:pPr>
            <a:endParaRPr lang="en-US" sz="1200" dirty="0">
              <a:solidFill>
                <a:srgbClr val="015287"/>
              </a:solidFill>
              <a:latin typeface="Arial"/>
              <a:cs typeface="Arial"/>
            </a:endParaRPr>
          </a:p>
          <a:p>
            <a:pPr marL="1371600" lvl="2" indent="-457200">
              <a:buFont typeface="Arial" panose="020B0604020202020204" pitchFamily="34" charset="0"/>
              <a:buChar char="•"/>
            </a:pPr>
            <a:r>
              <a:rPr lang="en-US" sz="2400" dirty="0">
                <a:solidFill>
                  <a:srgbClr val="015287"/>
                </a:solidFill>
                <a:latin typeface="Arial"/>
                <a:cs typeface="Arial"/>
              </a:rPr>
              <a:t>Title IX and temporary alternative placements.</a:t>
            </a:r>
          </a:p>
          <a:p>
            <a:pPr marL="914400" lvl="1" indent="-457200">
              <a:buFont typeface="Arial" panose="020B0604020202020204" pitchFamily="34" charset="0"/>
              <a:buChar char="•"/>
            </a:pPr>
            <a:endParaRPr lang="en-US" sz="1200" dirty="0">
              <a:solidFill>
                <a:srgbClr val="015287"/>
              </a:solidFill>
              <a:latin typeface="Arial"/>
              <a:cs typeface="Arial"/>
            </a:endParaRPr>
          </a:p>
          <a:p>
            <a:pPr marL="1371600" lvl="2" indent="-457200">
              <a:buFont typeface="Arial" panose="020B0604020202020204" pitchFamily="34" charset="0"/>
              <a:buChar char="•"/>
            </a:pPr>
            <a:r>
              <a:rPr lang="en-US" sz="2400" dirty="0">
                <a:solidFill>
                  <a:srgbClr val="015287"/>
                </a:solidFill>
                <a:latin typeface="Arial"/>
                <a:cs typeface="Arial"/>
              </a:rPr>
              <a:t>Routes to IAES Placements</a:t>
            </a:r>
          </a:p>
          <a:p>
            <a:pPr lvl="1"/>
            <a:endParaRPr lang="en-US" sz="2400" dirty="0">
              <a:solidFill>
                <a:srgbClr val="015287"/>
              </a:solidFill>
              <a:latin typeface="Arial"/>
              <a:cs typeface="Arial"/>
            </a:endParaRPr>
          </a:p>
          <a:p>
            <a:pPr marL="457200" indent="-457200">
              <a:buFont typeface="Arial" panose="020B0604020202020204" pitchFamily="34" charset="0"/>
              <a:buChar char="•"/>
            </a:pPr>
            <a:r>
              <a:rPr lang="en-US" sz="2400" dirty="0">
                <a:solidFill>
                  <a:srgbClr val="015287"/>
                </a:solidFill>
                <a:latin typeface="Arial"/>
                <a:cs typeface="Arial"/>
              </a:rPr>
              <a:t>Note: The focus of this discussion will assume general education students, knowing that there are critical subtleties when we are considering a student with an IEP or 504 plan. Subsequent training will focus in on IDEA restrictions.</a:t>
            </a:r>
          </a:p>
        </p:txBody>
      </p:sp>
    </p:spTree>
    <p:extLst>
      <p:ext uri="{BB962C8B-B14F-4D97-AF65-F5344CB8AC3E}">
        <p14:creationId xmlns:p14="http://schemas.microsoft.com/office/powerpoint/2010/main" val="6697231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AFD7E2-D558-EC7D-B805-F847951683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58BA18-DDEF-E66C-AF66-20B4FDA04462}"/>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7D04EFFE-8F42-3A35-E642-F875000D8168}"/>
              </a:ext>
            </a:extLst>
          </p:cNvPr>
          <p:cNvSpPr>
            <a:spLocks noGrp="1"/>
          </p:cNvSpPr>
          <p:nvPr>
            <p:ph type="subTitle" idx="1"/>
          </p:nvPr>
        </p:nvSpPr>
        <p:spPr/>
        <p:txBody>
          <a:bodyPr/>
          <a:lstStyle/>
          <a:p>
            <a:endParaRPr lang="en-US"/>
          </a:p>
        </p:txBody>
      </p:sp>
      <p:pic>
        <p:nvPicPr>
          <p:cNvPr id="5" name="Picture 4" descr="A white and blue background&#10;&#10;Description automatically generated">
            <a:extLst>
              <a:ext uri="{FF2B5EF4-FFF2-40B4-BE49-F238E27FC236}">
                <a16:creationId xmlns:a16="http://schemas.microsoft.com/office/drawing/2014/main" id="{7DC8C620-ACDA-BD4F-881D-40BED091C23E}"/>
              </a:ext>
            </a:extLst>
          </p:cNvPr>
          <p:cNvPicPr>
            <a:picLocks noChangeAspect="1"/>
          </p:cNvPicPr>
          <p:nvPr/>
        </p:nvPicPr>
        <p:blipFill>
          <a:blip r:embed="rId3"/>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4E43C3CD-C844-0131-201D-32C0A5920257}"/>
              </a:ext>
            </a:extLst>
          </p:cNvPr>
          <p:cNvSpPr txBox="1"/>
          <p:nvPr/>
        </p:nvSpPr>
        <p:spPr>
          <a:xfrm>
            <a:off x="1524000" y="179074"/>
            <a:ext cx="9144000" cy="1200329"/>
          </a:xfrm>
          <a:prstGeom prst="rect">
            <a:avLst/>
          </a:prstGeom>
          <a:noFill/>
        </p:spPr>
        <p:txBody>
          <a:bodyPr wrap="square" lIns="91440" tIns="45720" rIns="91440" bIns="45720" rtlCol="0" anchor="t">
            <a:spAutoFit/>
          </a:bodyPr>
          <a:lstStyle/>
          <a:p>
            <a:pPr algn="ctr"/>
            <a:r>
              <a:rPr lang="en-US" sz="3600" b="1" dirty="0">
                <a:solidFill>
                  <a:srgbClr val="015287"/>
                </a:solidFill>
                <a:latin typeface="Arial"/>
                <a:cs typeface="Arial"/>
              </a:rPr>
              <a:t>Out of School Suspensions and Emergency Suspensions</a:t>
            </a:r>
            <a:endParaRPr lang="en-US" sz="3600" b="1" dirty="0">
              <a:solidFill>
                <a:srgbClr val="015287"/>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6ACF12D2-6D84-35B5-01DC-A0CB38D4869C}"/>
              </a:ext>
            </a:extLst>
          </p:cNvPr>
          <p:cNvSpPr txBox="1"/>
          <p:nvPr/>
        </p:nvSpPr>
        <p:spPr>
          <a:xfrm>
            <a:off x="1515241" y="1478627"/>
            <a:ext cx="9152759" cy="4431983"/>
          </a:xfrm>
          <a:prstGeom prst="rect">
            <a:avLst/>
          </a:prstGeom>
          <a:noFill/>
        </p:spPr>
        <p:txBody>
          <a:bodyPr wrap="square" lIns="91440" tIns="45720" rIns="91440" bIns="45720" rtlCol="0" anchor="t">
            <a:spAutoFit/>
          </a:bodyPr>
          <a:lstStyle/>
          <a:p>
            <a:pPr marL="457200" indent="-457200">
              <a:buFont typeface="Arial" panose="020B0604020202020204" pitchFamily="34" charset="0"/>
              <a:buChar char="•"/>
            </a:pPr>
            <a:endParaRPr lang="en-US" sz="2400" dirty="0">
              <a:solidFill>
                <a:srgbClr val="015287"/>
              </a:solidFill>
              <a:latin typeface="Arial"/>
              <a:cs typeface="Arial"/>
            </a:endParaRPr>
          </a:p>
          <a:p>
            <a:pPr marL="457200" indent="-457200">
              <a:buFont typeface="Arial" panose="020B0604020202020204" pitchFamily="34" charset="0"/>
              <a:buChar char="•"/>
            </a:pPr>
            <a:r>
              <a:rPr lang="en-US" sz="2400" dirty="0">
                <a:solidFill>
                  <a:srgbClr val="015287"/>
                </a:solidFill>
                <a:latin typeface="Arial"/>
                <a:cs typeface="Arial"/>
              </a:rPr>
              <a:t>Based on Behavior, not enrollment status</a:t>
            </a:r>
          </a:p>
          <a:p>
            <a:pPr marL="457200" indent="-457200">
              <a:buFont typeface="Arial" panose="020B0604020202020204" pitchFamily="34" charset="0"/>
              <a:buChar char="•"/>
            </a:pPr>
            <a:r>
              <a:rPr lang="en-US" sz="2400" dirty="0">
                <a:solidFill>
                  <a:srgbClr val="015287"/>
                </a:solidFill>
                <a:latin typeface="Arial"/>
                <a:cs typeface="Arial"/>
              </a:rPr>
              <a:t>When: Behavior poses serious safety threat</a:t>
            </a:r>
            <a:endParaRPr lang="en-US" dirty="0">
              <a:solidFill>
                <a:srgbClr val="015287"/>
              </a:solidFill>
              <a:latin typeface="Arial"/>
              <a:cs typeface="Arial"/>
            </a:endParaRPr>
          </a:p>
          <a:p>
            <a:pPr marL="457200" indent="-457200">
              <a:buFont typeface="Arial" panose="020B0604020202020204" pitchFamily="34" charset="0"/>
              <a:buChar char="•"/>
            </a:pPr>
            <a:r>
              <a:rPr lang="en-US" sz="2400" dirty="0">
                <a:solidFill>
                  <a:srgbClr val="015287"/>
                </a:solidFill>
                <a:latin typeface="Arial"/>
                <a:cs typeface="Arial"/>
              </a:rPr>
              <a:t>Key considerations:</a:t>
            </a:r>
          </a:p>
          <a:p>
            <a:pPr marL="914400" lvl="1" indent="-457200">
              <a:buFont typeface="Arial" panose="020B0604020202020204" pitchFamily="34" charset="0"/>
              <a:buChar char="•"/>
            </a:pPr>
            <a:r>
              <a:rPr lang="en-US" sz="2400" dirty="0">
                <a:solidFill>
                  <a:srgbClr val="015287"/>
                </a:solidFill>
                <a:latin typeface="Arial"/>
                <a:cs typeface="Arial"/>
              </a:rPr>
              <a:t>Significant suspension </a:t>
            </a:r>
          </a:p>
          <a:p>
            <a:pPr marL="1371600" lvl="2" indent="-457200">
              <a:buFont typeface="Arial" panose="020B0604020202020204" pitchFamily="34" charset="0"/>
              <a:buChar char="•"/>
            </a:pPr>
            <a:r>
              <a:rPr lang="en-US" sz="2400" dirty="0">
                <a:solidFill>
                  <a:srgbClr val="015287"/>
                </a:solidFill>
                <a:latin typeface="Arial"/>
                <a:cs typeface="Arial"/>
              </a:rPr>
              <a:t>Transition Plans</a:t>
            </a:r>
          </a:p>
          <a:p>
            <a:pPr marL="914400" lvl="1" indent="-457200">
              <a:buFont typeface="Arial" panose="020B0604020202020204" pitchFamily="34" charset="0"/>
              <a:buChar char="•"/>
            </a:pPr>
            <a:r>
              <a:rPr lang="en-US" sz="2400" dirty="0">
                <a:solidFill>
                  <a:srgbClr val="015287"/>
                </a:solidFill>
                <a:latin typeface="Arial"/>
                <a:cs typeface="Arial"/>
              </a:rPr>
              <a:t>Emergency suspension</a:t>
            </a:r>
          </a:p>
          <a:p>
            <a:pPr marL="1371600" lvl="2" indent="-457200">
              <a:buFont typeface="Arial" panose="020B0604020202020204" pitchFamily="34" charset="0"/>
              <a:buChar char="•"/>
            </a:pPr>
            <a:r>
              <a:rPr lang="en-US" sz="2400" dirty="0">
                <a:solidFill>
                  <a:srgbClr val="015287"/>
                </a:solidFill>
                <a:latin typeface="Arial"/>
                <a:cs typeface="Arial"/>
              </a:rPr>
              <a:t>Big 3 + habitual</a:t>
            </a:r>
          </a:p>
          <a:p>
            <a:pPr marL="1371600" lvl="2" indent="-457200">
              <a:buFont typeface="Arial" panose="020B0604020202020204" pitchFamily="34" charset="0"/>
              <a:buChar char="•"/>
            </a:pPr>
            <a:r>
              <a:rPr lang="en-US" sz="2400" dirty="0">
                <a:solidFill>
                  <a:srgbClr val="015287"/>
                </a:solidFill>
                <a:latin typeface="Arial"/>
                <a:cs typeface="Arial"/>
              </a:rPr>
              <a:t>Threats of Violence</a:t>
            </a:r>
          </a:p>
          <a:p>
            <a:pPr marL="1828800" lvl="3" indent="-457200">
              <a:buFont typeface="Arial" panose="020B0604020202020204" pitchFamily="34" charset="0"/>
              <a:buChar char="•"/>
            </a:pPr>
            <a:r>
              <a:rPr lang="en-US" sz="2400" dirty="0">
                <a:solidFill>
                  <a:srgbClr val="015287"/>
                </a:solidFill>
                <a:latin typeface="Arial"/>
                <a:cs typeface="Arial"/>
              </a:rPr>
              <a:t>5-day rule and Manifestations </a:t>
            </a:r>
          </a:p>
          <a:p>
            <a:pPr marL="457200" indent="-457200">
              <a:buFont typeface="Arial" panose="020B0604020202020204" pitchFamily="34" charset="0"/>
              <a:buChar char="•"/>
            </a:pPr>
            <a:endParaRPr lang="en-US" dirty="0">
              <a:solidFill>
                <a:srgbClr val="015287"/>
              </a:solidFill>
              <a:latin typeface="Arial"/>
              <a:cs typeface="Arial"/>
            </a:endParaRPr>
          </a:p>
          <a:p>
            <a:pPr marL="457200" indent="-457200">
              <a:buFont typeface="Arial" panose="020B0604020202020204" pitchFamily="34" charset="0"/>
              <a:buChar char="•"/>
            </a:pPr>
            <a:r>
              <a:rPr lang="en-US" sz="2400" dirty="0">
                <a:solidFill>
                  <a:srgbClr val="015287"/>
                </a:solidFill>
                <a:latin typeface="Arial"/>
                <a:cs typeface="Arial"/>
              </a:rPr>
              <a:t>Who do you contact: Lindsay Kendrick &amp; Associate Chief</a:t>
            </a:r>
          </a:p>
        </p:txBody>
      </p:sp>
    </p:spTree>
    <p:extLst>
      <p:ext uri="{BB962C8B-B14F-4D97-AF65-F5344CB8AC3E}">
        <p14:creationId xmlns:p14="http://schemas.microsoft.com/office/powerpoint/2010/main" val="1002247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8D568-DCA1-10D0-7517-82BD63693D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94A9AC-A817-6A2F-32CD-0CC65257FE12}"/>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85B22C6-E298-0206-9F54-A119DC20F9B9}"/>
              </a:ext>
            </a:extLst>
          </p:cNvPr>
          <p:cNvSpPr>
            <a:spLocks noGrp="1"/>
          </p:cNvSpPr>
          <p:nvPr>
            <p:ph type="subTitle" idx="1"/>
          </p:nvPr>
        </p:nvSpPr>
        <p:spPr/>
        <p:txBody>
          <a:bodyPr/>
          <a:lstStyle/>
          <a:p>
            <a:endParaRPr lang="en-US"/>
          </a:p>
        </p:txBody>
      </p:sp>
      <p:pic>
        <p:nvPicPr>
          <p:cNvPr id="5" name="Picture 4" descr="A white and blue background&#10;&#10;Description automatically generated">
            <a:extLst>
              <a:ext uri="{FF2B5EF4-FFF2-40B4-BE49-F238E27FC236}">
                <a16:creationId xmlns:a16="http://schemas.microsoft.com/office/drawing/2014/main" id="{1537C453-9B56-2B3C-18AF-82096D8141F6}"/>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00E206E0-6C80-DA47-1836-8B815FE6D38B}"/>
              </a:ext>
            </a:extLst>
          </p:cNvPr>
          <p:cNvSpPr txBox="1"/>
          <p:nvPr/>
        </p:nvSpPr>
        <p:spPr>
          <a:xfrm>
            <a:off x="1524000" y="753814"/>
            <a:ext cx="9144000" cy="707886"/>
          </a:xfrm>
          <a:prstGeom prst="rect">
            <a:avLst/>
          </a:prstGeom>
          <a:noFill/>
        </p:spPr>
        <p:txBody>
          <a:bodyPr wrap="square" lIns="91440" tIns="45720" rIns="91440" bIns="45720" rtlCol="0" anchor="t">
            <a:spAutoFit/>
          </a:bodyPr>
          <a:lstStyle/>
          <a:p>
            <a:pPr algn="ctr"/>
            <a:r>
              <a:rPr lang="en-US" sz="4000" b="1" dirty="0">
                <a:solidFill>
                  <a:srgbClr val="015287"/>
                </a:solidFill>
                <a:latin typeface="Arial"/>
                <a:cs typeface="Arial"/>
              </a:rPr>
              <a:t>Title IX Infractions</a:t>
            </a:r>
          </a:p>
        </p:txBody>
      </p:sp>
      <p:sp>
        <p:nvSpPr>
          <p:cNvPr id="6" name="TextBox 5">
            <a:extLst>
              <a:ext uri="{FF2B5EF4-FFF2-40B4-BE49-F238E27FC236}">
                <a16:creationId xmlns:a16="http://schemas.microsoft.com/office/drawing/2014/main" id="{5757C6D5-0641-1965-777E-3FFDB5074124}"/>
              </a:ext>
            </a:extLst>
          </p:cNvPr>
          <p:cNvSpPr txBox="1"/>
          <p:nvPr/>
        </p:nvSpPr>
        <p:spPr>
          <a:xfrm>
            <a:off x="1096211" y="1509287"/>
            <a:ext cx="9999578" cy="3908762"/>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en-US" sz="2400" dirty="0">
                <a:solidFill>
                  <a:srgbClr val="015287"/>
                </a:solidFill>
                <a:latin typeface="Arial"/>
                <a:cs typeface="Arial"/>
              </a:rPr>
              <a:t>Emergency Removal of Alleged Offender</a:t>
            </a:r>
          </a:p>
          <a:p>
            <a:pPr marL="800100" lvl="1" indent="-342900">
              <a:buFont typeface="Arial" panose="020B0604020202020204" pitchFamily="34" charset="0"/>
              <a:buChar char="•"/>
            </a:pPr>
            <a:r>
              <a:rPr lang="en-US" sz="2400" dirty="0">
                <a:solidFill>
                  <a:srgbClr val="015287"/>
                </a:solidFill>
                <a:latin typeface="Arial"/>
                <a:cs typeface="Arial"/>
              </a:rPr>
              <a:t>Emphasis on sexual assault or rape….but could be justified to address alleged severe, pervasive and offensive harassment</a:t>
            </a:r>
            <a:endParaRPr lang="en-US" sz="2400" dirty="0">
              <a:solidFill>
                <a:srgbClr val="015287"/>
              </a:solidFill>
              <a:latin typeface="Arial" panose="020B0604020202020204" pitchFamily="34" charset="0"/>
              <a:cs typeface="Arial" panose="020B0604020202020204" pitchFamily="34" charset="0"/>
            </a:endParaRPr>
          </a:p>
          <a:p>
            <a:endParaRPr lang="en-US" sz="1200" dirty="0">
              <a:solidFill>
                <a:srgbClr val="015287"/>
              </a:solidFill>
              <a:latin typeface="Arial"/>
              <a:cs typeface="Arial"/>
            </a:endParaRPr>
          </a:p>
          <a:p>
            <a:pPr marL="342900" indent="-342900">
              <a:buFont typeface="Arial" panose="020B0604020202020204" pitchFamily="34" charset="0"/>
              <a:buChar char="•"/>
            </a:pPr>
            <a:r>
              <a:rPr lang="en-US" sz="2400" dirty="0">
                <a:solidFill>
                  <a:srgbClr val="015287"/>
                </a:solidFill>
                <a:latin typeface="Arial"/>
                <a:cs typeface="Arial"/>
              </a:rPr>
              <a:t>Making a Determination</a:t>
            </a:r>
          </a:p>
          <a:p>
            <a:pPr marL="800100" lvl="1" indent="-342900">
              <a:buFont typeface="Arial" panose="020B0604020202020204" pitchFamily="34" charset="0"/>
              <a:buChar char="•"/>
            </a:pPr>
            <a:r>
              <a:rPr lang="en-US" sz="2400" i="1" dirty="0">
                <a:solidFill>
                  <a:srgbClr val="015287"/>
                </a:solidFill>
                <a:latin typeface="Arial"/>
                <a:cs typeface="Arial"/>
              </a:rPr>
              <a:t>Immediate threat to the physical health or safety of students or staff arising from the allegations</a:t>
            </a:r>
          </a:p>
          <a:p>
            <a:pPr marL="800100" lvl="1" indent="-342900">
              <a:buFont typeface="Arial" panose="020B0604020202020204" pitchFamily="34" charset="0"/>
              <a:buChar char="•"/>
            </a:pPr>
            <a:r>
              <a:rPr lang="en-US" sz="2400" dirty="0">
                <a:solidFill>
                  <a:srgbClr val="015287"/>
                </a:solidFill>
                <a:latin typeface="Arial"/>
                <a:cs typeface="Arial"/>
              </a:rPr>
              <a:t>Safety measure, </a:t>
            </a:r>
            <a:r>
              <a:rPr lang="en-US" sz="2400" u="sng" dirty="0">
                <a:solidFill>
                  <a:srgbClr val="015287"/>
                </a:solidFill>
                <a:latin typeface="Arial"/>
                <a:cs typeface="Arial"/>
              </a:rPr>
              <a:t>not</a:t>
            </a:r>
            <a:r>
              <a:rPr lang="en-US" sz="2400" dirty="0">
                <a:solidFill>
                  <a:srgbClr val="015287"/>
                </a:solidFill>
                <a:latin typeface="Arial"/>
                <a:cs typeface="Arial"/>
              </a:rPr>
              <a:t> a disciplinary measure</a:t>
            </a:r>
          </a:p>
          <a:p>
            <a:pPr marL="1257300" lvl="2" indent="-342900">
              <a:buFont typeface="Wingdings" panose="020B0604020202020204" pitchFamily="34" charset="0"/>
              <a:buChar char="§"/>
            </a:pPr>
            <a:endParaRPr lang="en-US" sz="1200" dirty="0">
              <a:solidFill>
                <a:srgbClr val="015287"/>
              </a:solidFill>
              <a:latin typeface="Arial"/>
              <a:cs typeface="Arial"/>
            </a:endParaRPr>
          </a:p>
          <a:p>
            <a:pPr marL="342900" indent="-342900">
              <a:buFont typeface="Arial" panose="020B0604020202020204" pitchFamily="34" charset="0"/>
              <a:buChar char="•"/>
            </a:pPr>
            <a:r>
              <a:rPr lang="en-US" sz="2400" dirty="0">
                <a:solidFill>
                  <a:srgbClr val="015287"/>
                </a:solidFill>
                <a:latin typeface="Arial"/>
                <a:cs typeface="Arial"/>
              </a:rPr>
              <a:t>Work with Director of Civil Rights Compliance (District’s Title IX Coordinator) to ensure compliance with Title IX regulations/policy</a:t>
            </a:r>
          </a:p>
        </p:txBody>
      </p:sp>
    </p:spTree>
    <p:extLst>
      <p:ext uri="{BB962C8B-B14F-4D97-AF65-F5344CB8AC3E}">
        <p14:creationId xmlns:p14="http://schemas.microsoft.com/office/powerpoint/2010/main" val="3644475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41427-3149-18A0-278F-2A8309A43A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BA8A7-0F1A-3303-E534-AB76816657BA}"/>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2242FF2F-08AE-48B5-614D-E2DA0E07CC8A}"/>
              </a:ext>
            </a:extLst>
          </p:cNvPr>
          <p:cNvSpPr>
            <a:spLocks noGrp="1"/>
          </p:cNvSpPr>
          <p:nvPr>
            <p:ph type="subTitle" idx="1"/>
          </p:nvPr>
        </p:nvSpPr>
        <p:spPr/>
        <p:txBody>
          <a:bodyPr/>
          <a:lstStyle/>
          <a:p>
            <a:endParaRPr lang="en-US"/>
          </a:p>
        </p:txBody>
      </p:sp>
      <p:pic>
        <p:nvPicPr>
          <p:cNvPr id="5" name="Picture 4" descr="A white and blue background&#10;&#10;Description automatically generated">
            <a:extLst>
              <a:ext uri="{FF2B5EF4-FFF2-40B4-BE49-F238E27FC236}">
                <a16:creationId xmlns:a16="http://schemas.microsoft.com/office/drawing/2014/main" id="{83E4743C-32DB-F992-EA51-D0E05D2A400E}"/>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D40005C-573A-38C5-28A8-786B2D895172}"/>
              </a:ext>
            </a:extLst>
          </p:cNvPr>
          <p:cNvSpPr txBox="1"/>
          <p:nvPr/>
        </p:nvSpPr>
        <p:spPr>
          <a:xfrm>
            <a:off x="1524000" y="753814"/>
            <a:ext cx="9144000" cy="646331"/>
          </a:xfrm>
          <a:prstGeom prst="rect">
            <a:avLst/>
          </a:prstGeom>
          <a:noFill/>
        </p:spPr>
        <p:txBody>
          <a:bodyPr wrap="square" lIns="91440" tIns="45720" rIns="91440" bIns="45720" rtlCol="0" anchor="t">
            <a:spAutoFit/>
          </a:bodyPr>
          <a:lstStyle/>
          <a:p>
            <a:pPr algn="ctr"/>
            <a:r>
              <a:rPr lang="en-US" sz="3600" b="1" dirty="0">
                <a:solidFill>
                  <a:srgbClr val="015287"/>
                </a:solidFill>
                <a:latin typeface="Arial"/>
                <a:cs typeface="Arial"/>
              </a:rPr>
              <a:t>Safety Plan Implementation</a:t>
            </a:r>
          </a:p>
        </p:txBody>
      </p:sp>
      <p:sp>
        <p:nvSpPr>
          <p:cNvPr id="6" name="TextBox 5">
            <a:extLst>
              <a:ext uri="{FF2B5EF4-FFF2-40B4-BE49-F238E27FC236}">
                <a16:creationId xmlns:a16="http://schemas.microsoft.com/office/drawing/2014/main" id="{696946A0-3C6E-213E-272D-7C44084DAF24}"/>
              </a:ext>
            </a:extLst>
          </p:cNvPr>
          <p:cNvSpPr txBox="1"/>
          <p:nvPr/>
        </p:nvSpPr>
        <p:spPr>
          <a:xfrm>
            <a:off x="1748413" y="1830248"/>
            <a:ext cx="9347376" cy="3600986"/>
          </a:xfrm>
          <a:prstGeom prst="rect">
            <a:avLst/>
          </a:prstGeom>
          <a:noFill/>
        </p:spPr>
        <p:txBody>
          <a:bodyPr wrap="square" lIns="91440" tIns="45720" rIns="91440" bIns="45720" rtlCol="0" anchor="t">
            <a:spAutoFit/>
          </a:bodyPr>
          <a:lstStyle/>
          <a:p>
            <a:pPr marL="342900" indent="-342900">
              <a:buFont typeface="Arial,Sans-Serif" panose="020B0604020202020204" pitchFamily="34" charset="0"/>
              <a:buChar char="•"/>
            </a:pPr>
            <a:r>
              <a:rPr lang="en-US" sz="2400" dirty="0">
                <a:solidFill>
                  <a:srgbClr val="015287"/>
                </a:solidFill>
                <a:latin typeface="Arial"/>
                <a:cs typeface="Arial"/>
              </a:rPr>
              <a:t>Immediate development of safety plan is required</a:t>
            </a:r>
          </a:p>
          <a:p>
            <a:pPr marL="342900" indent="-342900">
              <a:buFont typeface="Arial,Sans-Serif" panose="020B0604020202020204" pitchFamily="34" charset="0"/>
              <a:buChar char="•"/>
            </a:pPr>
            <a:r>
              <a:rPr lang="en-US" sz="2400" dirty="0">
                <a:solidFill>
                  <a:srgbClr val="015287"/>
                </a:solidFill>
                <a:latin typeface="Arial"/>
                <a:cs typeface="Arial"/>
              </a:rPr>
              <a:t>Potential measures:</a:t>
            </a:r>
          </a:p>
          <a:p>
            <a:pPr marL="800100" lvl="1" indent="-342900">
              <a:buFont typeface="Arial,Sans-Serif" panose="020B0604020202020204" pitchFamily="34" charset="0"/>
              <a:buChar char="•"/>
            </a:pPr>
            <a:r>
              <a:rPr lang="en-US" sz="2400" dirty="0">
                <a:solidFill>
                  <a:srgbClr val="015287"/>
                </a:solidFill>
                <a:latin typeface="Arial"/>
                <a:cs typeface="Arial"/>
              </a:rPr>
              <a:t>Student separation</a:t>
            </a:r>
          </a:p>
          <a:p>
            <a:pPr marL="800100" lvl="1" indent="-342900">
              <a:buFont typeface="Arial,Sans-Serif" panose="020B0604020202020204" pitchFamily="34" charset="0"/>
              <a:buChar char="•"/>
            </a:pPr>
            <a:r>
              <a:rPr lang="en-US" sz="2400" dirty="0">
                <a:solidFill>
                  <a:srgbClr val="015287"/>
                </a:solidFill>
                <a:latin typeface="Arial"/>
                <a:cs typeface="Arial"/>
              </a:rPr>
              <a:t>Schedule modifications</a:t>
            </a:r>
          </a:p>
          <a:p>
            <a:pPr marL="800100" lvl="1" indent="-342900">
              <a:buFont typeface="Arial,Sans-Serif" panose="020B0604020202020204" pitchFamily="34" charset="0"/>
              <a:buChar char="•"/>
            </a:pPr>
            <a:r>
              <a:rPr lang="en-US" sz="2400" dirty="0">
                <a:solidFill>
                  <a:srgbClr val="015287"/>
                </a:solidFill>
                <a:latin typeface="Arial"/>
                <a:cs typeface="Arial"/>
              </a:rPr>
              <a:t>Classroom reassignments</a:t>
            </a:r>
          </a:p>
          <a:p>
            <a:pPr marL="800100" lvl="1" indent="-342900">
              <a:buFont typeface="Arial,Sans-Serif" panose="020B0604020202020204" pitchFamily="34" charset="0"/>
              <a:buChar char="•"/>
            </a:pPr>
            <a:r>
              <a:rPr lang="en-US" sz="2400" dirty="0">
                <a:solidFill>
                  <a:srgbClr val="015287"/>
                </a:solidFill>
                <a:latin typeface="Arial"/>
                <a:cs typeface="Arial"/>
              </a:rPr>
              <a:t>Adjusted passing times</a:t>
            </a:r>
          </a:p>
          <a:p>
            <a:pPr marL="800100" lvl="1" indent="-342900">
              <a:buFont typeface="Arial,Sans-Serif" panose="020B0604020202020204" pitchFamily="34" charset="0"/>
              <a:buChar char="•"/>
            </a:pPr>
            <a:r>
              <a:rPr lang="en-US" sz="2400" dirty="0">
                <a:solidFill>
                  <a:srgbClr val="015287"/>
                </a:solidFill>
                <a:latin typeface="Arial"/>
                <a:cs typeface="Arial"/>
              </a:rPr>
              <a:t>Modified lunch periods</a:t>
            </a:r>
          </a:p>
          <a:p>
            <a:pPr marL="342900" indent="-342900">
              <a:buFont typeface="Arial,Sans-Serif" panose="020B0604020202020204" pitchFamily="34" charset="0"/>
              <a:buChar char="•"/>
            </a:pPr>
            <a:r>
              <a:rPr lang="en-US" sz="2400" dirty="0">
                <a:solidFill>
                  <a:srgbClr val="015287"/>
                </a:solidFill>
                <a:latin typeface="Arial"/>
                <a:cs typeface="Arial"/>
              </a:rPr>
              <a:t>Case by case evaluation </a:t>
            </a:r>
          </a:p>
          <a:p>
            <a:pPr marL="342900" indent="-342900">
              <a:buFont typeface="Arial,Sans-Serif" panose="020B0604020202020204" pitchFamily="34" charset="0"/>
              <a:buChar char="•"/>
            </a:pPr>
            <a:endParaRPr lang="en-US" sz="1200" dirty="0">
              <a:solidFill>
                <a:srgbClr val="015287"/>
              </a:solidFill>
              <a:latin typeface="Arial"/>
              <a:cs typeface="Arial"/>
            </a:endParaRPr>
          </a:p>
          <a:p>
            <a:pPr marL="342900" indent="-342900">
              <a:buFont typeface="Arial,Sans-Serif" panose="020B0604020202020204" pitchFamily="34" charset="0"/>
              <a:buChar char="•"/>
            </a:pPr>
            <a:r>
              <a:rPr lang="en-US" sz="2400" dirty="0">
                <a:solidFill>
                  <a:srgbClr val="015287"/>
                </a:solidFill>
                <a:latin typeface="Arial"/>
                <a:cs typeface="Arial"/>
              </a:rPr>
              <a:t>Who do you call: Lindsay Kendrick and Associate Chiefs</a:t>
            </a:r>
            <a:endParaRPr lang="en-US" sz="2400" dirty="0"/>
          </a:p>
        </p:txBody>
      </p:sp>
    </p:spTree>
    <p:extLst>
      <p:ext uri="{BB962C8B-B14F-4D97-AF65-F5344CB8AC3E}">
        <p14:creationId xmlns:p14="http://schemas.microsoft.com/office/powerpoint/2010/main" val="3200164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8D568-DCA1-10D0-7517-82BD63693D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94A9AC-A817-6A2F-32CD-0CC65257FE12}"/>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85B22C6-E298-0206-9F54-A119DC20F9B9}"/>
              </a:ext>
            </a:extLst>
          </p:cNvPr>
          <p:cNvSpPr>
            <a:spLocks noGrp="1"/>
          </p:cNvSpPr>
          <p:nvPr>
            <p:ph type="subTitle" idx="1"/>
          </p:nvPr>
        </p:nvSpPr>
        <p:spPr/>
        <p:txBody>
          <a:bodyPr/>
          <a:lstStyle/>
          <a:p>
            <a:endParaRPr lang="en-US"/>
          </a:p>
        </p:txBody>
      </p:sp>
      <p:pic>
        <p:nvPicPr>
          <p:cNvPr id="5" name="Picture 4" descr="A white and blue background&#10;&#10;Description automatically generated">
            <a:extLst>
              <a:ext uri="{FF2B5EF4-FFF2-40B4-BE49-F238E27FC236}">
                <a16:creationId xmlns:a16="http://schemas.microsoft.com/office/drawing/2014/main" id="{1537C453-9B56-2B3C-18AF-82096D8141F6}"/>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00E206E0-6C80-DA47-1836-8B815FE6D38B}"/>
              </a:ext>
            </a:extLst>
          </p:cNvPr>
          <p:cNvSpPr txBox="1"/>
          <p:nvPr/>
        </p:nvSpPr>
        <p:spPr>
          <a:xfrm>
            <a:off x="1524000" y="753814"/>
            <a:ext cx="9144000" cy="646331"/>
          </a:xfrm>
          <a:prstGeom prst="rect">
            <a:avLst/>
          </a:prstGeom>
          <a:noFill/>
        </p:spPr>
        <p:txBody>
          <a:bodyPr wrap="square" lIns="91440" tIns="45720" rIns="91440" bIns="45720" rtlCol="0" anchor="t">
            <a:spAutoFit/>
          </a:bodyPr>
          <a:lstStyle/>
          <a:p>
            <a:pPr algn="ctr"/>
            <a:r>
              <a:rPr lang="en-US" sz="3600" b="1" dirty="0">
                <a:solidFill>
                  <a:srgbClr val="015287"/>
                </a:solidFill>
                <a:latin typeface="Arial"/>
                <a:cs typeface="Arial"/>
              </a:rPr>
              <a:t>Routes to IAES Temporary Placements</a:t>
            </a:r>
          </a:p>
        </p:txBody>
      </p:sp>
      <p:sp>
        <p:nvSpPr>
          <p:cNvPr id="6" name="TextBox 5">
            <a:extLst>
              <a:ext uri="{FF2B5EF4-FFF2-40B4-BE49-F238E27FC236}">
                <a16:creationId xmlns:a16="http://schemas.microsoft.com/office/drawing/2014/main" id="{5757C6D5-0641-1965-777E-3FFDB5074124}"/>
              </a:ext>
            </a:extLst>
          </p:cNvPr>
          <p:cNvSpPr txBox="1"/>
          <p:nvPr/>
        </p:nvSpPr>
        <p:spPr>
          <a:xfrm>
            <a:off x="1748413" y="1830248"/>
            <a:ext cx="9347376" cy="3046988"/>
          </a:xfrm>
          <a:prstGeom prst="rect">
            <a:avLst/>
          </a:prstGeom>
          <a:noFill/>
        </p:spPr>
        <p:txBody>
          <a:bodyPr wrap="square" lIns="91440" tIns="45720" rIns="91440" bIns="45720" rtlCol="0" anchor="t">
            <a:spAutoFit/>
          </a:bodyPr>
          <a:lstStyle/>
          <a:p>
            <a:pPr marL="342900" indent="-342900">
              <a:buFont typeface="Arial,Sans-Serif" panose="020B0604020202020204" pitchFamily="34" charset="0"/>
              <a:buChar char="•"/>
            </a:pPr>
            <a:r>
              <a:rPr lang="en-US" sz="2400" dirty="0">
                <a:solidFill>
                  <a:srgbClr val="015287"/>
                </a:solidFill>
                <a:latin typeface="Arial"/>
                <a:cs typeface="Arial"/>
              </a:rPr>
              <a:t>Hearings</a:t>
            </a:r>
            <a:endParaRPr lang="en-US" sz="2400" dirty="0">
              <a:solidFill>
                <a:srgbClr val="000000"/>
              </a:solidFill>
              <a:latin typeface="Arial"/>
              <a:cs typeface="Arial"/>
            </a:endParaRPr>
          </a:p>
          <a:p>
            <a:pPr marL="285750" indent="-285750">
              <a:buFont typeface="Arial" panose="020B0604020202020204" pitchFamily="34" charset="0"/>
              <a:buChar char="•"/>
            </a:pPr>
            <a:endParaRPr lang="en-US" sz="1200" dirty="0">
              <a:solidFill>
                <a:srgbClr val="000000"/>
              </a:solidFill>
              <a:latin typeface="Arial"/>
              <a:cs typeface="Arial"/>
            </a:endParaRPr>
          </a:p>
          <a:p>
            <a:pPr marL="342900" indent="-342900">
              <a:buFont typeface="Arial,Sans-Serif" panose="020B0604020202020204" pitchFamily="34" charset="0"/>
              <a:buChar char="•"/>
            </a:pPr>
            <a:r>
              <a:rPr lang="en-US" sz="2400" dirty="0">
                <a:solidFill>
                  <a:srgbClr val="015287"/>
                </a:solidFill>
                <a:latin typeface="Arial"/>
                <a:cs typeface="Arial"/>
              </a:rPr>
              <a:t>Threats and safety plans</a:t>
            </a:r>
            <a:endParaRPr lang="en-US" sz="2400" dirty="0">
              <a:solidFill>
                <a:srgbClr val="000000"/>
              </a:solidFill>
              <a:latin typeface="Arial"/>
              <a:cs typeface="Arial"/>
            </a:endParaRPr>
          </a:p>
          <a:p>
            <a:pPr marL="285750" indent="-285750">
              <a:buFont typeface="Arial" panose="020B0604020202020204" pitchFamily="34" charset="0"/>
              <a:buChar char="•"/>
            </a:pPr>
            <a:endParaRPr lang="en-US" sz="1200" dirty="0">
              <a:solidFill>
                <a:srgbClr val="000000"/>
              </a:solidFill>
              <a:latin typeface="Arial"/>
              <a:cs typeface="Arial"/>
            </a:endParaRPr>
          </a:p>
          <a:p>
            <a:pPr marL="342900" indent="-342900">
              <a:buFont typeface="Arial,Sans-Serif" panose="020B0604020202020204" pitchFamily="34" charset="0"/>
              <a:buChar char="•"/>
            </a:pPr>
            <a:r>
              <a:rPr lang="en-US" sz="2400" dirty="0">
                <a:solidFill>
                  <a:srgbClr val="015287"/>
                </a:solidFill>
                <a:latin typeface="Arial"/>
                <a:cs typeface="Arial"/>
              </a:rPr>
              <a:t>Title IX Infractions</a:t>
            </a:r>
            <a:endParaRPr lang="en-US" sz="2400" dirty="0">
              <a:solidFill>
                <a:srgbClr val="000000"/>
              </a:solidFill>
              <a:latin typeface="Arial"/>
              <a:cs typeface="Arial"/>
            </a:endParaRPr>
          </a:p>
          <a:p>
            <a:pPr marL="342900" indent="-342900">
              <a:buFont typeface="Arial,Sans-Serif" panose="020B0604020202020204" pitchFamily="34" charset="0"/>
              <a:buChar char="•"/>
            </a:pPr>
            <a:endParaRPr lang="en-US" sz="1200" dirty="0">
              <a:solidFill>
                <a:srgbClr val="000000"/>
              </a:solidFill>
              <a:latin typeface="Arial"/>
              <a:cs typeface="Arial"/>
            </a:endParaRPr>
          </a:p>
          <a:p>
            <a:pPr marL="342900" indent="-342900">
              <a:buFont typeface="Arial,Sans-Serif" panose="020B0604020202020204" pitchFamily="34" charset="0"/>
              <a:buChar char="•"/>
            </a:pPr>
            <a:r>
              <a:rPr lang="en-US" sz="2400" dirty="0">
                <a:solidFill>
                  <a:srgbClr val="015287"/>
                </a:solidFill>
                <a:latin typeface="Arial"/>
                <a:cs typeface="Arial"/>
              </a:rPr>
              <a:t>Transitions from detention centers, residential </a:t>
            </a:r>
            <a:r>
              <a:rPr lang="en-US" sz="2400" dirty="0" err="1">
                <a:solidFill>
                  <a:srgbClr val="015287"/>
                </a:solidFill>
                <a:latin typeface="Arial"/>
                <a:cs typeface="Arial"/>
              </a:rPr>
              <a:t>tx</a:t>
            </a:r>
            <a:r>
              <a:rPr lang="en-US" sz="2400" dirty="0">
                <a:solidFill>
                  <a:srgbClr val="015287"/>
                </a:solidFill>
                <a:latin typeface="Arial"/>
                <a:cs typeface="Arial"/>
              </a:rPr>
              <a:t> centers, other jurisdictions</a:t>
            </a:r>
          </a:p>
          <a:p>
            <a:pPr marL="342900" indent="-342900">
              <a:buFont typeface="Arial,Sans-Serif" panose="020B0604020202020204" pitchFamily="34" charset="0"/>
              <a:buChar char="•"/>
            </a:pPr>
            <a:endParaRPr lang="en-US" sz="1200" dirty="0">
              <a:solidFill>
                <a:srgbClr val="015287"/>
              </a:solidFill>
              <a:latin typeface="Arial"/>
              <a:cs typeface="Arial"/>
            </a:endParaRPr>
          </a:p>
          <a:p>
            <a:pPr marL="342900" indent="-342900">
              <a:buFont typeface="Arial,Sans-Serif" panose="020B0604020202020204" pitchFamily="34" charset="0"/>
              <a:buChar char="•"/>
            </a:pPr>
            <a:r>
              <a:rPr lang="en-US" sz="2400" dirty="0">
                <a:solidFill>
                  <a:srgbClr val="015287"/>
                </a:solidFill>
                <a:latin typeface="Arial"/>
                <a:cs typeface="Arial"/>
              </a:rPr>
              <a:t>Who do you call: Lindsay Kendrick and Associate Chiefs</a:t>
            </a:r>
            <a:endParaRPr lang="en-US" sz="2400" dirty="0"/>
          </a:p>
        </p:txBody>
      </p:sp>
    </p:spTree>
    <p:extLst>
      <p:ext uri="{BB962C8B-B14F-4D97-AF65-F5344CB8AC3E}">
        <p14:creationId xmlns:p14="http://schemas.microsoft.com/office/powerpoint/2010/main" val="504877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2D8DAE-5B33-33A7-573D-5432E7FDD0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0718BB-0A73-54B8-69F2-CDA533D23682}"/>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D9B0C9C-DE28-FAC5-9231-3A01D7F4A600}"/>
              </a:ext>
            </a:extLst>
          </p:cNvPr>
          <p:cNvSpPr>
            <a:spLocks noGrp="1"/>
          </p:cNvSpPr>
          <p:nvPr>
            <p:ph type="subTitle" idx="1"/>
          </p:nvPr>
        </p:nvSpPr>
        <p:spPr/>
        <p:txBody>
          <a:bodyPr/>
          <a:lstStyle/>
          <a:p>
            <a:endParaRPr lang="en-US"/>
          </a:p>
        </p:txBody>
      </p:sp>
      <p:pic>
        <p:nvPicPr>
          <p:cNvPr id="5" name="Picture 4" descr="A white and blue background&#10;&#10;Description automatically generated">
            <a:extLst>
              <a:ext uri="{FF2B5EF4-FFF2-40B4-BE49-F238E27FC236}">
                <a16:creationId xmlns:a16="http://schemas.microsoft.com/office/drawing/2014/main" id="{38E7C000-E94E-1E82-170B-5B39BC9AB656}"/>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758E5FBA-2A7C-079D-72CC-693CBF146AB4}"/>
              </a:ext>
            </a:extLst>
          </p:cNvPr>
          <p:cNvSpPr txBox="1"/>
          <p:nvPr/>
        </p:nvSpPr>
        <p:spPr>
          <a:xfrm>
            <a:off x="1524000" y="753814"/>
            <a:ext cx="9144000" cy="707886"/>
          </a:xfrm>
          <a:prstGeom prst="rect">
            <a:avLst/>
          </a:prstGeom>
          <a:noFill/>
        </p:spPr>
        <p:txBody>
          <a:bodyPr wrap="square" lIns="91440" tIns="45720" rIns="91440" bIns="45720" rtlCol="0" anchor="t">
            <a:spAutoFit/>
          </a:bodyPr>
          <a:lstStyle/>
          <a:p>
            <a:pPr algn="ctr"/>
            <a:r>
              <a:rPr lang="en-US" sz="4000" b="1" dirty="0">
                <a:solidFill>
                  <a:srgbClr val="015287"/>
                </a:solidFill>
                <a:latin typeface="Arial"/>
                <a:cs typeface="Arial"/>
              </a:rPr>
              <a:t>Hypothetical #1</a:t>
            </a:r>
          </a:p>
        </p:txBody>
      </p:sp>
      <p:sp>
        <p:nvSpPr>
          <p:cNvPr id="6" name="TextBox 5">
            <a:extLst>
              <a:ext uri="{FF2B5EF4-FFF2-40B4-BE49-F238E27FC236}">
                <a16:creationId xmlns:a16="http://schemas.microsoft.com/office/drawing/2014/main" id="{C6C3286C-ECC6-3695-89FF-3ACA088A7B4C}"/>
              </a:ext>
            </a:extLst>
          </p:cNvPr>
          <p:cNvSpPr txBox="1"/>
          <p:nvPr/>
        </p:nvSpPr>
        <p:spPr>
          <a:xfrm>
            <a:off x="1668026" y="1687225"/>
            <a:ext cx="8693499" cy="3785652"/>
          </a:xfrm>
          <a:prstGeom prst="rect">
            <a:avLst/>
          </a:prstGeom>
          <a:noFill/>
        </p:spPr>
        <p:txBody>
          <a:bodyPr wrap="square" lIns="91440" tIns="45720" rIns="91440" bIns="45720" rtlCol="0" anchor="t">
            <a:spAutoFit/>
          </a:bodyPr>
          <a:lstStyle/>
          <a:p>
            <a:r>
              <a:rPr lang="en-US" sz="2000" dirty="0">
                <a:solidFill>
                  <a:srgbClr val="015287"/>
                </a:solidFill>
                <a:latin typeface="Arial"/>
                <a:cs typeface="Arial"/>
              </a:rPr>
              <a:t>A 7</a:t>
            </a:r>
            <a:r>
              <a:rPr lang="en-US" sz="2000" baseline="30000" dirty="0">
                <a:solidFill>
                  <a:srgbClr val="015287"/>
                </a:solidFill>
                <a:latin typeface="Arial"/>
                <a:cs typeface="Arial"/>
              </a:rPr>
              <a:t>th</a:t>
            </a:r>
            <a:r>
              <a:rPr lang="en-US" sz="2000" dirty="0">
                <a:solidFill>
                  <a:srgbClr val="015287"/>
                </a:solidFill>
                <a:latin typeface="Arial"/>
                <a:cs typeface="Arial"/>
              </a:rPr>
              <a:t> grade male student reports that another male student trapped him in a bathroom stall, masturbated in front of him, then forced his hands down the alleged victim’s pants to touch his genitals. Alleged victim reports that this is not the first time the alleged offender has touched him inappropriately or exposed himself in the bathroom. The investigation involves review of camera footage and interviews with possible witnesses. The students do not have any classes together but cross paths frequently. While you investigate . . . </a:t>
            </a:r>
          </a:p>
          <a:p>
            <a:pPr marL="342900" indent="-342900">
              <a:buFont typeface="Arial" panose="020B0604020202020204" pitchFamily="34" charset="0"/>
              <a:buChar char="•"/>
            </a:pPr>
            <a:r>
              <a:rPr lang="en-US" sz="2000" dirty="0">
                <a:solidFill>
                  <a:srgbClr val="015287"/>
                </a:solidFill>
                <a:latin typeface="Arial"/>
                <a:cs typeface="Arial"/>
              </a:rPr>
              <a:t>Is an emergency suspension appropriate?</a:t>
            </a:r>
          </a:p>
          <a:p>
            <a:pPr marL="342900" indent="-342900">
              <a:buFont typeface="Arial" panose="020B0604020202020204" pitchFamily="34" charset="0"/>
              <a:buChar char="•"/>
            </a:pPr>
            <a:r>
              <a:rPr lang="en-US" sz="2000" dirty="0">
                <a:solidFill>
                  <a:srgbClr val="015287"/>
                </a:solidFill>
                <a:latin typeface="Arial"/>
                <a:cs typeface="Arial"/>
              </a:rPr>
              <a:t>Is an emergency/temporary removal appropriate?</a:t>
            </a:r>
          </a:p>
          <a:p>
            <a:endParaRPr lang="en-US" sz="2000" dirty="0">
              <a:solidFill>
                <a:srgbClr val="015287"/>
              </a:solidFill>
              <a:latin typeface="Arial"/>
              <a:cs typeface="Arial"/>
            </a:endParaRPr>
          </a:p>
          <a:p>
            <a:r>
              <a:rPr lang="en-US" sz="2000" dirty="0">
                <a:solidFill>
                  <a:srgbClr val="015287"/>
                </a:solidFill>
                <a:latin typeface="Arial"/>
                <a:cs typeface="Arial"/>
              </a:rPr>
              <a:t>**What if both students have an IEP and attend SIP classes together?**</a:t>
            </a:r>
            <a:endParaRPr lang="en-US" sz="2000" dirty="0"/>
          </a:p>
        </p:txBody>
      </p:sp>
    </p:spTree>
    <p:extLst>
      <p:ext uri="{BB962C8B-B14F-4D97-AF65-F5344CB8AC3E}">
        <p14:creationId xmlns:p14="http://schemas.microsoft.com/office/powerpoint/2010/main" val="21897691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5DA13-B5C8-4BBD-7093-CBBFBCFBE8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47353A-3C85-4A6E-893C-443B5BFBD421}"/>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3C1C5B07-D949-6087-2C65-939AABDD663B}"/>
              </a:ext>
            </a:extLst>
          </p:cNvPr>
          <p:cNvSpPr>
            <a:spLocks noGrp="1"/>
          </p:cNvSpPr>
          <p:nvPr>
            <p:ph type="subTitle" idx="1"/>
          </p:nvPr>
        </p:nvSpPr>
        <p:spPr/>
        <p:txBody>
          <a:bodyPr/>
          <a:lstStyle/>
          <a:p>
            <a:endParaRPr lang="en-US"/>
          </a:p>
        </p:txBody>
      </p:sp>
      <p:pic>
        <p:nvPicPr>
          <p:cNvPr id="5" name="Picture 4" descr="A white and blue background&#10;&#10;Description automatically generated">
            <a:extLst>
              <a:ext uri="{FF2B5EF4-FFF2-40B4-BE49-F238E27FC236}">
                <a16:creationId xmlns:a16="http://schemas.microsoft.com/office/drawing/2014/main" id="{916272D1-D0CB-04A6-B161-E6FD3F0DAD86}"/>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1352DEC1-D1F9-304A-D490-5226F2FA1883}"/>
              </a:ext>
            </a:extLst>
          </p:cNvPr>
          <p:cNvSpPr txBox="1"/>
          <p:nvPr/>
        </p:nvSpPr>
        <p:spPr>
          <a:xfrm>
            <a:off x="1524000" y="753814"/>
            <a:ext cx="9144000" cy="707886"/>
          </a:xfrm>
          <a:prstGeom prst="rect">
            <a:avLst/>
          </a:prstGeom>
          <a:noFill/>
        </p:spPr>
        <p:txBody>
          <a:bodyPr wrap="square" lIns="91440" tIns="45720" rIns="91440" bIns="45720" rtlCol="0" anchor="t">
            <a:spAutoFit/>
          </a:bodyPr>
          <a:lstStyle/>
          <a:p>
            <a:pPr algn="ctr"/>
            <a:r>
              <a:rPr lang="en-US" sz="4000" b="1" dirty="0">
                <a:solidFill>
                  <a:srgbClr val="015287"/>
                </a:solidFill>
                <a:latin typeface="Arial"/>
                <a:cs typeface="Arial"/>
              </a:rPr>
              <a:t>Hypothetical #2</a:t>
            </a:r>
          </a:p>
        </p:txBody>
      </p:sp>
      <p:sp>
        <p:nvSpPr>
          <p:cNvPr id="7" name="TextBox 6">
            <a:extLst>
              <a:ext uri="{FF2B5EF4-FFF2-40B4-BE49-F238E27FC236}">
                <a16:creationId xmlns:a16="http://schemas.microsoft.com/office/drawing/2014/main" id="{7BFEA31D-9260-4F93-55B6-82D315414724}"/>
              </a:ext>
            </a:extLst>
          </p:cNvPr>
          <p:cNvSpPr txBox="1"/>
          <p:nvPr/>
        </p:nvSpPr>
        <p:spPr>
          <a:xfrm>
            <a:off x="2101780" y="1790056"/>
            <a:ext cx="7988439" cy="34778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15287"/>
                </a:solidFill>
                <a:effectLst/>
                <a:uLnTx/>
                <a:uFillTx/>
                <a:latin typeface="Arial"/>
                <a:ea typeface="+mn-ea"/>
                <a:cs typeface="Arial"/>
              </a:rPr>
              <a:t>A kindergarten </a:t>
            </a:r>
            <a:r>
              <a:rPr lang="en-US" sz="2000" dirty="0">
                <a:solidFill>
                  <a:srgbClr val="015287"/>
                </a:solidFill>
                <a:latin typeface="Arial"/>
                <a:cs typeface="Arial"/>
              </a:rPr>
              <a:t>teacher notices that two male students and one female student from her class have “disappeared” into a closet during play time. The girl has a history of “hiding” during class. The next day the parents of one of the boys calls to report that their son told the parents that the girl had invited the two boys into the closet where she asked them to expose themselves, dropped her pants to expose herself, then asked them to touch her bare chest. The boy did not participate but the other boy did.</a:t>
            </a:r>
            <a:r>
              <a:rPr kumimoji="0" lang="en-US" sz="2000" b="0" i="0" u="none" strike="noStrike" kern="1200" cap="none" spc="0" normalizeH="0" baseline="0" noProof="0" dirty="0">
                <a:ln>
                  <a:noFill/>
                </a:ln>
                <a:solidFill>
                  <a:srgbClr val="015287"/>
                </a:solidFill>
                <a:effectLst/>
                <a:uLnTx/>
                <a:uFillTx/>
                <a:latin typeface="Arial"/>
                <a:ea typeface="+mn-ea"/>
                <a:cs typeface="Arial"/>
              </a:rPr>
              <a:t>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15287"/>
                </a:solidFill>
                <a:effectLst/>
                <a:uLnTx/>
                <a:uFillTx/>
                <a:latin typeface="Arial"/>
                <a:ea typeface="+mn-ea"/>
                <a:cs typeface="Arial"/>
              </a:rPr>
              <a:t>Is an emergency suspension appropriate?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15287"/>
                </a:solidFill>
                <a:effectLst/>
                <a:uLnTx/>
                <a:uFillTx/>
                <a:latin typeface="Arial"/>
                <a:ea typeface="+mn-ea"/>
                <a:cs typeface="Arial"/>
              </a:rPr>
              <a:t>Is an emergency/temporary removal appropriate?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015287"/>
              </a:solidFill>
              <a:effectLst/>
              <a:uLnTx/>
              <a:uFillTx/>
              <a:latin typeface="Arial"/>
              <a:ea typeface="+mn-ea"/>
              <a:cs typeface="Arial"/>
            </a:endParaRPr>
          </a:p>
        </p:txBody>
      </p:sp>
    </p:spTree>
    <p:extLst>
      <p:ext uri="{BB962C8B-B14F-4D97-AF65-F5344CB8AC3E}">
        <p14:creationId xmlns:p14="http://schemas.microsoft.com/office/powerpoint/2010/main" val="987417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5AB8B-931A-3954-57EE-53DE4A17D8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39B896-B925-3647-7507-D42966D79AC0}"/>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9B2EE8C0-6BC6-5B4E-ADA0-439AA7CD09CF}"/>
              </a:ext>
            </a:extLst>
          </p:cNvPr>
          <p:cNvSpPr>
            <a:spLocks noGrp="1"/>
          </p:cNvSpPr>
          <p:nvPr>
            <p:ph type="subTitle" idx="1"/>
          </p:nvPr>
        </p:nvSpPr>
        <p:spPr/>
        <p:txBody>
          <a:bodyPr/>
          <a:lstStyle/>
          <a:p>
            <a:endParaRPr lang="en-US"/>
          </a:p>
        </p:txBody>
      </p:sp>
      <p:pic>
        <p:nvPicPr>
          <p:cNvPr id="5" name="Picture 4" descr="A white and blue background&#10;&#10;Description automatically generated">
            <a:extLst>
              <a:ext uri="{FF2B5EF4-FFF2-40B4-BE49-F238E27FC236}">
                <a16:creationId xmlns:a16="http://schemas.microsoft.com/office/drawing/2014/main" id="{606D464E-3002-6A0D-C03B-3FC33C843C04}"/>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4FAC6164-43C6-0F98-3394-3853037675BF}"/>
              </a:ext>
            </a:extLst>
          </p:cNvPr>
          <p:cNvSpPr txBox="1"/>
          <p:nvPr/>
        </p:nvSpPr>
        <p:spPr>
          <a:xfrm>
            <a:off x="1524000" y="1711842"/>
            <a:ext cx="9144000" cy="523220"/>
          </a:xfrm>
          <a:prstGeom prst="rect">
            <a:avLst/>
          </a:prstGeom>
          <a:noFill/>
        </p:spPr>
        <p:txBody>
          <a:bodyPr wrap="square" lIns="91440" tIns="45720" rIns="91440" bIns="45720" rtlCol="0" anchor="t">
            <a:spAutoFit/>
          </a:bodyPr>
          <a:lstStyle/>
          <a:p>
            <a:r>
              <a:rPr lang="en-US" sz="2800" dirty="0">
                <a:solidFill>
                  <a:srgbClr val="015287"/>
                </a:solidFill>
                <a:latin typeface="Arial"/>
                <a:cs typeface="Arial"/>
              </a:rPr>
              <a:t> </a:t>
            </a:r>
          </a:p>
        </p:txBody>
      </p:sp>
      <p:pic>
        <p:nvPicPr>
          <p:cNvPr id="8" name="Picture 7" descr="A qr code on a blue background&#10;&#10;Description automatically generated">
            <a:extLst>
              <a:ext uri="{FF2B5EF4-FFF2-40B4-BE49-F238E27FC236}">
                <a16:creationId xmlns:a16="http://schemas.microsoft.com/office/drawing/2014/main" id="{A0F40A1E-04E4-21D7-0174-0B304AB86F42}"/>
              </a:ext>
            </a:extLst>
          </p:cNvPr>
          <p:cNvPicPr>
            <a:picLocks noChangeAspect="1"/>
          </p:cNvPicPr>
          <p:nvPr/>
        </p:nvPicPr>
        <p:blipFill>
          <a:blip r:embed="rId3"/>
          <a:stretch>
            <a:fillRect/>
          </a:stretch>
        </p:blipFill>
        <p:spPr>
          <a:xfrm>
            <a:off x="3639596" y="1053559"/>
            <a:ext cx="4912807" cy="4912807"/>
          </a:xfrm>
          <a:prstGeom prst="rect">
            <a:avLst/>
          </a:prstGeom>
        </p:spPr>
      </p:pic>
    </p:spTree>
    <p:extLst>
      <p:ext uri="{BB962C8B-B14F-4D97-AF65-F5344CB8AC3E}">
        <p14:creationId xmlns:p14="http://schemas.microsoft.com/office/powerpoint/2010/main" val="12502459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246949F8-BDB3-8341-8BC2-489A1AD8D7C5}" vid="{6195F0E0-4DB3-A84A-9059-C3EDA79023D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4269967D62AE4EA4BDD3CBAE7724A0" ma:contentTypeVersion="28" ma:contentTypeDescription="Create a new document." ma:contentTypeScope="" ma:versionID="fe8bb08279ebe910861e8e4db328b466">
  <xsd:schema xmlns:xsd="http://www.w3.org/2001/XMLSchema" xmlns:xs="http://www.w3.org/2001/XMLSchema" xmlns:p="http://schemas.microsoft.com/office/2006/metadata/properties" xmlns:ns3="93030dba-0b58-4bc4-b2b6-5c825940ebe5" xmlns:ns4="80df9f46-1f5e-4a2b-9308-845c95021fbc" targetNamespace="http://schemas.microsoft.com/office/2006/metadata/properties" ma:root="true" ma:fieldsID="f0313238b80581f0c4296c9a40918343" ns3:_="" ns4:_="">
    <xsd:import namespace="93030dba-0b58-4bc4-b2b6-5c825940ebe5"/>
    <xsd:import namespace="80df9f46-1f5e-4a2b-9308-845c95021fbc"/>
    <xsd:element name="properties">
      <xsd:complexType>
        <xsd:sequence>
          <xsd:element name="documentManagement">
            <xsd:complexType>
              <xsd:all>
                <xsd:element ref="ns3:SharedWithUsers" minOccurs="0"/>
                <xsd:element ref="ns3:SharedWithDetails" minOccurs="0"/>
                <xsd:element ref="ns3:SharingHintHash" minOccurs="0"/>
                <xsd:element ref="ns4:NotebookType" minOccurs="0"/>
                <xsd:element ref="ns4:FolderType" minOccurs="0"/>
                <xsd:element ref="ns4:Owner" minOccurs="0"/>
                <xsd:element ref="ns4:DefaultSectionNames" minOccurs="0"/>
                <xsd:element ref="ns4:AppVersion" minOccurs="0"/>
                <xsd:element ref="ns4:Teachers" minOccurs="0"/>
                <xsd:element ref="ns4:Students" minOccurs="0"/>
                <xsd:element ref="ns4:Student_Groups" minOccurs="0"/>
                <xsd:element ref="ns4:Invited_Teachers" minOccurs="0"/>
                <xsd:element ref="ns4:Invited_Students" minOccurs="0"/>
                <xsd:element ref="ns4:Self_Registration_Enabled" minOccurs="0"/>
                <xsd:element ref="ns4:Has_Teacher_Only_SectionGroup"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OCR" minOccurs="0"/>
                <xsd:element ref="ns4:MediaServiceDateTaken"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030dba-0b58-4bc4-b2b6-5c825940ebe5"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description=""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df9f46-1f5e-4a2b-9308-845c95021fbc" elementFormDefault="qualified">
    <xsd:import namespace="http://schemas.microsoft.com/office/2006/documentManagement/types"/>
    <xsd:import namespace="http://schemas.microsoft.com/office/infopath/2007/PartnerControls"/>
    <xsd:element name="NotebookType" ma:index="11" nillable="true" ma:displayName="Notebook Type" ma:internalName="NotebookType">
      <xsd:simpleType>
        <xsd:restriction base="dms:Text"/>
      </xsd:simpleType>
    </xsd:element>
    <xsd:element name="FolderType" ma:index="12" nillable="true" ma:displayName="Folder Type" ma:internalName="FolderType">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efaultSectionNames" ma:index="14" nillable="true" ma:displayName="Default Section Names" ma:internalName="DefaultSectionNames">
      <xsd:simpleType>
        <xsd:restriction base="dms:Note">
          <xsd:maxLength value="255"/>
        </xsd:restriction>
      </xsd:simpleType>
    </xsd:element>
    <xsd:element name="AppVersion" ma:index="15" nillable="true" ma:displayName="App Version" ma:internalName="AppVersion">
      <xsd:simpleType>
        <xsd:restriction base="dms:Text"/>
      </xsd:simpleType>
    </xsd:element>
    <xsd:element name="Teachers" ma:index="16" nillable="true" ma:displayName="Teachers" ma:internalName="Teach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s" ma:index="17" nillable="true" ma:displayName="Students" ma:internalName="Student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udent_Groups" ma:index="18" nillable="true" ma:displayName="Student Groups" ma:internalName="Student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Teachers" ma:index="19" nillable="true" ma:displayName="Invited Teachers" ma:internalName="Invited_Teachers">
      <xsd:simpleType>
        <xsd:restriction base="dms:Note">
          <xsd:maxLength value="255"/>
        </xsd:restriction>
      </xsd:simpleType>
    </xsd:element>
    <xsd:element name="Invited_Students" ma:index="20" nillable="true" ma:displayName="Invited Students" ma:internalName="Invited_Students">
      <xsd:simpleType>
        <xsd:restriction base="dms:Note">
          <xsd:maxLength value="255"/>
        </xsd:restriction>
      </xsd:simpleType>
    </xsd:element>
    <xsd:element name="Self_Registration_Enabled" ma:index="21" nillable="true" ma:displayName="Self_Registration_Enabled" ma:internalName="Self_Registration_Enabled">
      <xsd:simpleType>
        <xsd:restriction base="dms:Boolean"/>
      </xsd:simpleType>
    </xsd:element>
    <xsd:element name="Has_Teacher_Only_SectionGroup" ma:index="22" nillable="true" ma:displayName="Has Teacher Only SectionGroup" ma:internalName="Has_Teacher_Only_SectionGroup">
      <xsd:simpleType>
        <xsd:restriction base="dms:Boolean"/>
      </xsd:simpleType>
    </xsd:element>
    <xsd:element name="MediaServiceMetadata" ma:index="23" nillable="true" ma:displayName="MediaServiceMetadata" ma:description="" ma:hidden="true" ma:internalName="MediaServiceMetadata" ma:readOnly="true">
      <xsd:simpleType>
        <xsd:restriction base="dms:Note"/>
      </xsd:simpleType>
    </xsd:element>
    <xsd:element name="MediaServiceFastMetadata" ma:index="24" nillable="true" ma:displayName="MediaServiceFastMetadata" ma:description="" ma:hidden="true" ma:internalName="MediaServiceFastMetadata" ma:readOnly="true">
      <xsd:simpleType>
        <xsd:restriction base="dms:Note"/>
      </xsd:simpleType>
    </xsd:element>
    <xsd:element name="MediaServiceAutoKeyPoints" ma:index="25" nillable="true" ma:displayName="MediaServiceAutoKeyPoints" ma:hidden="true" ma:internalName="MediaServiceAutoKeyPoints" ma:readOnly="true">
      <xsd:simpleType>
        <xsd:restriction base="dms:Note"/>
      </xsd:simpleType>
    </xsd:element>
    <xsd:element name="MediaServiceKeyPoints" ma:index="26" nillable="true" ma:displayName="KeyPoints" ma:internalName="MediaServiceKeyPoints" ma:readOnly="true">
      <xsd:simpleType>
        <xsd:restriction base="dms:Note">
          <xsd:maxLength value="255"/>
        </xsd:restriction>
      </xsd:simpleType>
    </xsd:element>
    <xsd:element name="MediaServiceAutoTags" ma:index="27" nillable="true" ma:displayName="Tags" ma:internalName="MediaServiceAutoTags" ma:readOnly="true">
      <xsd:simpleType>
        <xsd:restriction base="dms:Text"/>
      </xsd:simpleType>
    </xsd:element>
    <xsd:element name="MediaServiceGenerationTime" ma:index="28" nillable="true" ma:displayName="MediaServiceGenerationTime" ma:hidden="true" ma:internalName="MediaServiceGenerationTime" ma:readOnly="true">
      <xsd:simpleType>
        <xsd:restriction base="dms:Text"/>
      </xsd:simpleType>
    </xsd:element>
    <xsd:element name="MediaServiceEventHashCode" ma:index="29" nillable="true" ma:displayName="MediaServiceEventHashCode" ma:hidden="true" ma:internalName="MediaServiceEventHashCode" ma:readOnly="true">
      <xsd:simpleType>
        <xsd:restriction base="dms:Text"/>
      </xsd:simpleType>
    </xsd:element>
    <xsd:element name="MediaServiceOCR" ma:index="30" nillable="true" ma:displayName="Extracted Text" ma:internalName="MediaServiceOCR" ma:readOnly="true">
      <xsd:simpleType>
        <xsd:restriction base="dms:Note">
          <xsd:maxLength value="255"/>
        </xsd:restriction>
      </xsd:simpleType>
    </xsd:element>
    <xsd:element name="MediaServiceDateTaken" ma:index="31" nillable="true" ma:displayName="MediaServiceDateTaken" ma:hidden="true" ma:internalName="MediaServiceDateTaken" ma:readOnly="true">
      <xsd:simpleType>
        <xsd:restriction base="dms:Text"/>
      </xsd:simpleType>
    </xsd:element>
    <xsd:element name="_activity" ma:index="32" nillable="true" ma:displayName="_activity" ma:hidden="true" ma:internalName="_activity">
      <xsd:simpleType>
        <xsd:restriction base="dms:Note"/>
      </xsd:simpleType>
    </xsd:element>
    <xsd:element name="MediaServiceObjectDetectorVersions" ma:index="33" nillable="true" ma:displayName="MediaServiceObjectDetectorVersions" ma:hidden="true" ma:indexed="true" ma:internalName="MediaServiceObjectDetectorVersions" ma:readOnly="true">
      <xsd:simpleType>
        <xsd:restriction base="dms:Text"/>
      </xsd:simpleType>
    </xsd:element>
    <xsd:element name="MediaServiceSystemTags" ma:index="34" nillable="true" ma:displayName="MediaServiceSystemTags" ma:hidden="true" ma:internalName="MediaServiceSystemTags" ma:readOnly="true">
      <xsd:simpleType>
        <xsd:restriction base="dms:Note"/>
      </xsd:simpleType>
    </xsd:element>
    <xsd:element name="MediaServiceSearchProperties" ma:index="3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DefaultSectionNames xmlns="80df9f46-1f5e-4a2b-9308-845c95021fbc" xsi:nil="true"/>
    <Invited_Students xmlns="80df9f46-1f5e-4a2b-9308-845c95021fbc" xsi:nil="true"/>
    <FolderType xmlns="80df9f46-1f5e-4a2b-9308-845c95021fbc" xsi:nil="true"/>
    <Owner xmlns="80df9f46-1f5e-4a2b-9308-845c95021fbc">
      <UserInfo>
        <DisplayName/>
        <AccountId xsi:nil="true"/>
        <AccountType/>
      </UserInfo>
    </Owner>
    <Has_Teacher_Only_SectionGroup xmlns="80df9f46-1f5e-4a2b-9308-845c95021fbc" xsi:nil="true"/>
    <Invited_Teachers xmlns="80df9f46-1f5e-4a2b-9308-845c95021fbc" xsi:nil="true"/>
    <NotebookType xmlns="80df9f46-1f5e-4a2b-9308-845c95021fbc" xsi:nil="true"/>
    <AppVersion xmlns="80df9f46-1f5e-4a2b-9308-845c95021fbc" xsi:nil="true"/>
    <Students xmlns="80df9f46-1f5e-4a2b-9308-845c95021fbc">
      <UserInfo>
        <DisplayName/>
        <AccountId xsi:nil="true"/>
        <AccountType/>
      </UserInfo>
    </Students>
    <Self_Registration_Enabled xmlns="80df9f46-1f5e-4a2b-9308-845c95021fbc" xsi:nil="true"/>
    <_activity xmlns="80df9f46-1f5e-4a2b-9308-845c95021fbc" xsi:nil="true"/>
    <Teachers xmlns="80df9f46-1f5e-4a2b-9308-845c95021fbc">
      <UserInfo>
        <DisplayName/>
        <AccountId xsi:nil="true"/>
        <AccountType/>
      </UserInfo>
    </Teachers>
    <Student_Groups xmlns="80df9f46-1f5e-4a2b-9308-845c95021fbc">
      <UserInfo>
        <DisplayName/>
        <AccountId xsi:nil="true"/>
        <AccountType/>
      </UserInfo>
    </Student_Group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AC76F68-D280-42D4-AECE-B4167CCF06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3030dba-0b58-4bc4-b2b6-5c825940ebe5"/>
    <ds:schemaRef ds:uri="80df9f46-1f5e-4a2b-9308-845c95021f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906FD4F-6ED5-4CA3-8162-9919231E69B6}">
  <ds:schemaRefs>
    <ds:schemaRef ds:uri="http://purl.org/dc/elements/1.1/"/>
    <ds:schemaRef ds:uri="http://schemas.microsoft.com/office/2006/documentManagement/types"/>
    <ds:schemaRef ds:uri="http://schemas.openxmlformats.org/package/2006/metadata/core-properties"/>
    <ds:schemaRef ds:uri="http://www.w3.org/XML/1998/namespace"/>
    <ds:schemaRef ds:uri="http://purl.org/dc/dcmitype/"/>
    <ds:schemaRef ds:uri="http://schemas.microsoft.com/office/2006/metadata/properties"/>
    <ds:schemaRef ds:uri="93030dba-0b58-4bc4-b2b6-5c825940ebe5"/>
    <ds:schemaRef ds:uri="http://schemas.microsoft.com/office/infopath/2007/PartnerControls"/>
    <ds:schemaRef ds:uri="80df9f46-1f5e-4a2b-9308-845c95021fbc"/>
    <ds:schemaRef ds:uri="http://purl.org/dc/terms/"/>
  </ds:schemaRefs>
</ds:datastoreItem>
</file>

<file path=customXml/itemProps3.xml><?xml version="1.0" encoding="utf-8"?>
<ds:datastoreItem xmlns:ds="http://schemas.openxmlformats.org/officeDocument/2006/customXml" ds:itemID="{590AB0ED-75F2-463F-93AC-DE7865B1DD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295</TotalTime>
  <Words>562</Words>
  <Application>Microsoft Office PowerPoint</Application>
  <PresentationFormat>Widescreen</PresentationFormat>
  <Paragraphs>72</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Aptos</vt:lpstr>
      <vt:lpstr>Aptos Display</vt:lpstr>
      <vt:lpstr>Arial</vt:lpstr>
      <vt:lpstr>Arial,Sans-Serif</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Gillis, Melissa</dc:creator>
  <cp:lastModifiedBy>Ramsey, Leah</cp:lastModifiedBy>
  <cp:revision>12</cp:revision>
  <dcterms:created xsi:type="dcterms:W3CDTF">2024-07-05T22:55:38Z</dcterms:created>
  <dcterms:modified xsi:type="dcterms:W3CDTF">2025-02-03T23:16:55Z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0x010100A94269967D62AE4EA4BDD3CBAE7724A0</vt:lpwstr>
  </property>
</Properties>
</file>